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rels" ContentType="application/vnd.openxmlformats-package.relationships+xml"/>
  <Default Extension="jpeg" ContentType="image/jpeg"/>
  <Default Extension="xml" ContentType="application/xml"/>
  <Default Extension="vml" ContentType="application/vnd.openxmlformats-officedocument.vmlDrawing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.xml" ContentType="application/vnd.openxmlformats-officedocument.drawingml.diagramColors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6"/>
  </p:notesMasterIdLst>
  <p:sldIdLst>
    <p:sldId id="351" r:id="rId2"/>
    <p:sldId id="303" r:id="rId3"/>
    <p:sldId id="353" r:id="rId4"/>
    <p:sldId id="345" r:id="rId5"/>
    <p:sldId id="305" r:id="rId6"/>
    <p:sldId id="359" r:id="rId7"/>
    <p:sldId id="346" r:id="rId8"/>
    <p:sldId id="307" r:id="rId9"/>
    <p:sldId id="308" r:id="rId10"/>
    <p:sldId id="339" r:id="rId11"/>
    <p:sldId id="348" r:id="rId12"/>
    <p:sldId id="313" r:id="rId13"/>
    <p:sldId id="358" r:id="rId14"/>
    <p:sldId id="356" r:id="rId15"/>
    <p:sldId id="357" r:id="rId16"/>
    <p:sldId id="344" r:id="rId17"/>
    <p:sldId id="349" r:id="rId18"/>
    <p:sldId id="328" r:id="rId19"/>
    <p:sldId id="318" r:id="rId20"/>
    <p:sldId id="319" r:id="rId21"/>
    <p:sldId id="320" r:id="rId22"/>
    <p:sldId id="324" r:id="rId23"/>
    <p:sldId id="270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665" autoAdjust="0"/>
    <p:restoredTop sz="94660"/>
  </p:normalViewPr>
  <p:slideViewPr>
    <p:cSldViewPr>
      <p:cViewPr>
        <p:scale>
          <a:sx n="75" d="100"/>
          <a:sy n="75" d="100"/>
        </p:scale>
        <p:origin x="-1194" y="-6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3C7F4-6C0E-4E12-823C-8FADF7DD5B4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DCE4ED-44F3-4BE5-A953-25C52FFB9F3B}">
      <dgm:prSet phldrT="[Текст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новые государственные требования к уровню профессиональной компетентности педагогических работников </a:t>
          </a:r>
          <a:endParaRPr lang="ru-RU" sz="16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A1C3B4DF-FC00-4C25-B0A6-BE697826F946}" type="parTrans" cxnId="{43F96ED1-49FD-49AB-B7C8-D5C1B1B7530B}">
      <dgm:prSet/>
      <dgm:spPr/>
      <dgm:t>
        <a:bodyPr/>
        <a:lstStyle/>
        <a:p>
          <a:endParaRPr lang="ru-RU"/>
        </a:p>
      </dgm:t>
    </dgm:pt>
    <dgm:pt modelId="{91C0B669-7C45-4189-80AC-EB41AA3DF16C}" type="sibTrans" cxnId="{43F96ED1-49FD-49AB-B7C8-D5C1B1B7530B}">
      <dgm:prSet/>
      <dgm:spPr/>
      <dgm:t>
        <a:bodyPr/>
        <a:lstStyle/>
        <a:p>
          <a:endParaRPr lang="ru-RU"/>
        </a:p>
      </dgm:t>
    </dgm:pt>
    <dgm:pt modelId="{26BB35B1-6288-4886-A31E-0C4C174006BA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Построение</a:t>
          </a:r>
        </a:p>
        <a:p>
          <a:pPr algn="ctr"/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системы методической работы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6E38A04-CF3A-413A-A87B-086896202C5B}" type="parTrans" cxnId="{19A23D99-0EE8-4FFE-A793-693DFF645AB9}">
      <dgm:prSet/>
      <dgm:spPr/>
      <dgm:t>
        <a:bodyPr/>
        <a:lstStyle/>
        <a:p>
          <a:endParaRPr lang="ru-RU"/>
        </a:p>
      </dgm:t>
    </dgm:pt>
    <dgm:pt modelId="{3B677CE2-6396-445A-89CF-F1B43372432A}" type="sibTrans" cxnId="{19A23D99-0EE8-4FFE-A793-693DFF645AB9}">
      <dgm:prSet/>
      <dgm:spPr/>
      <dgm:t>
        <a:bodyPr/>
        <a:lstStyle/>
        <a:p>
          <a:endParaRPr lang="ru-RU"/>
        </a:p>
      </dgm:t>
    </dgm:pt>
    <dgm:pt modelId="{627B1298-3B01-419E-861E-CC6CC1F3F67F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реально сформированные профессиональные компетенции и опыт преподавателей</a:t>
          </a:r>
          <a:endParaRPr lang="ru-RU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DB95AE92-447D-490E-BA2B-37D1088CEAE7}" type="parTrans" cxnId="{D35C1CC6-DE44-4D23-BFFF-9D5019827A21}">
      <dgm:prSet/>
      <dgm:spPr/>
      <dgm:t>
        <a:bodyPr/>
        <a:lstStyle/>
        <a:p>
          <a:endParaRPr lang="ru-RU"/>
        </a:p>
      </dgm:t>
    </dgm:pt>
    <dgm:pt modelId="{7D73A713-D745-42ED-B999-566502916944}" type="sibTrans" cxnId="{D35C1CC6-DE44-4D23-BFFF-9D5019827A21}">
      <dgm:prSet/>
      <dgm:spPr/>
      <dgm:t>
        <a:bodyPr/>
        <a:lstStyle/>
        <a:p>
          <a:endParaRPr lang="ru-RU"/>
        </a:p>
      </dgm:t>
    </dgm:pt>
    <dgm:pt modelId="{580AFC84-C131-4951-9026-42459FA0E8D3}" type="pres">
      <dgm:prSet presAssocID="{BE33C7F4-6C0E-4E12-823C-8FADF7DD5B4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C7AA7E-0986-472D-AE93-38CB5DBB14AF}" type="pres">
      <dgm:prSet presAssocID="{7DDCE4ED-44F3-4BE5-A953-25C52FFB9F3B}" presName="arrow" presStyleLbl="node1" presStyleIdx="0" presStyleCnt="3" custAng="3378095" custScaleX="157599" custScaleY="131733" custRadScaleRad="138073" custRadScaleInc="404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6664B-6309-489E-A2A4-D8B22B1422C7}" type="pres">
      <dgm:prSet presAssocID="{26BB35B1-6288-4886-A31E-0C4C174006BA}" presName="arrow" presStyleLbl="node1" presStyleIdx="1" presStyleCnt="3" custAng="3600000" custScaleX="189292" custScaleY="101430" custRadScaleRad="66109" custRadScaleInc="592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539969-DFDD-46C7-B3A9-6B42A8C6EC56}" type="pres">
      <dgm:prSet presAssocID="{627B1298-3B01-419E-861E-CC6CC1F3F67F}" presName="arrow" presStyleLbl="node1" presStyleIdx="2" presStyleCnt="3" custAng="4194101" custScaleX="171858" custScaleY="116194" custRadScaleRad="155112" custRadScaleInc="54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162830-2783-4A8A-AA7E-ADB790203922}" type="presOf" srcId="{BE33C7F4-6C0E-4E12-823C-8FADF7DD5B43}" destId="{580AFC84-C131-4951-9026-42459FA0E8D3}" srcOrd="0" destOrd="0" presId="urn:microsoft.com/office/officeart/2005/8/layout/arrow5"/>
    <dgm:cxn modelId="{FDD94536-0D26-4C66-B9C8-11890372FD2E}" type="presOf" srcId="{26BB35B1-6288-4886-A31E-0C4C174006BA}" destId="{3186664B-6309-489E-A2A4-D8B22B1422C7}" srcOrd="0" destOrd="0" presId="urn:microsoft.com/office/officeart/2005/8/layout/arrow5"/>
    <dgm:cxn modelId="{EFE8EB4C-5480-4328-B2B9-6BE0F6583E2B}" type="presOf" srcId="{7DDCE4ED-44F3-4BE5-A953-25C52FFB9F3B}" destId="{63C7AA7E-0986-472D-AE93-38CB5DBB14AF}" srcOrd="0" destOrd="0" presId="urn:microsoft.com/office/officeart/2005/8/layout/arrow5"/>
    <dgm:cxn modelId="{19A23D99-0EE8-4FFE-A793-693DFF645AB9}" srcId="{BE33C7F4-6C0E-4E12-823C-8FADF7DD5B43}" destId="{26BB35B1-6288-4886-A31E-0C4C174006BA}" srcOrd="1" destOrd="0" parTransId="{C6E38A04-CF3A-413A-A87B-086896202C5B}" sibTransId="{3B677CE2-6396-445A-89CF-F1B43372432A}"/>
    <dgm:cxn modelId="{43F96ED1-49FD-49AB-B7C8-D5C1B1B7530B}" srcId="{BE33C7F4-6C0E-4E12-823C-8FADF7DD5B43}" destId="{7DDCE4ED-44F3-4BE5-A953-25C52FFB9F3B}" srcOrd="0" destOrd="0" parTransId="{A1C3B4DF-FC00-4C25-B0A6-BE697826F946}" sibTransId="{91C0B669-7C45-4189-80AC-EB41AA3DF16C}"/>
    <dgm:cxn modelId="{74DE2B1B-97D1-4AF9-86C7-2F81274F42D6}" type="presOf" srcId="{627B1298-3B01-419E-861E-CC6CC1F3F67F}" destId="{D6539969-DFDD-46C7-B3A9-6B42A8C6EC56}" srcOrd="0" destOrd="0" presId="urn:microsoft.com/office/officeart/2005/8/layout/arrow5"/>
    <dgm:cxn modelId="{D35C1CC6-DE44-4D23-BFFF-9D5019827A21}" srcId="{BE33C7F4-6C0E-4E12-823C-8FADF7DD5B43}" destId="{627B1298-3B01-419E-861E-CC6CC1F3F67F}" srcOrd="2" destOrd="0" parTransId="{DB95AE92-447D-490E-BA2B-37D1088CEAE7}" sibTransId="{7D73A713-D745-42ED-B999-566502916944}"/>
    <dgm:cxn modelId="{BFB6F65E-AF33-4D1D-A426-58186517867A}" type="presParOf" srcId="{580AFC84-C131-4951-9026-42459FA0E8D3}" destId="{63C7AA7E-0986-472D-AE93-38CB5DBB14AF}" srcOrd="0" destOrd="0" presId="urn:microsoft.com/office/officeart/2005/8/layout/arrow5"/>
    <dgm:cxn modelId="{92E19EBE-05D3-4491-A6B0-AC9B6B607999}" type="presParOf" srcId="{580AFC84-C131-4951-9026-42459FA0E8D3}" destId="{3186664B-6309-489E-A2A4-D8B22B1422C7}" srcOrd="1" destOrd="0" presId="urn:microsoft.com/office/officeart/2005/8/layout/arrow5"/>
    <dgm:cxn modelId="{189D1B47-7BEC-4877-BEC3-77BD9773B559}" type="presParOf" srcId="{580AFC84-C131-4951-9026-42459FA0E8D3}" destId="{D6539969-DFDD-46C7-B3A9-6B42A8C6EC56}" srcOrd="2" destOrd="0" presId="urn:microsoft.com/office/officeart/2005/8/layout/arrow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8B3342-85F8-402F-94F7-091A0240D86B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A65485-C565-41A8-AD46-85B22AE9AA79}">
      <dgm:prSet phldrT="[Текст]" custT="1"/>
      <dgm:spPr/>
      <dgm:t>
        <a:bodyPr/>
        <a:lstStyle/>
        <a:p>
          <a:r>
            <a:rPr lang="ru-RU" sz="2400" b="1" dirty="0" smtClean="0"/>
            <a:t>1 этап </a:t>
          </a:r>
          <a:r>
            <a:rPr lang="ru-RU" sz="2400" b="1" i="1" dirty="0" smtClean="0"/>
            <a:t> </a:t>
          </a:r>
          <a:endParaRPr lang="ru-RU" sz="2400" dirty="0"/>
        </a:p>
      </dgm:t>
    </dgm:pt>
    <dgm:pt modelId="{956DCEA9-9556-494A-81F1-988B8F2A3516}" type="parTrans" cxnId="{90AB0629-A257-46F6-9814-BCAB5E1883D9}">
      <dgm:prSet/>
      <dgm:spPr/>
      <dgm:t>
        <a:bodyPr/>
        <a:lstStyle/>
        <a:p>
          <a:endParaRPr lang="ru-RU"/>
        </a:p>
      </dgm:t>
    </dgm:pt>
    <dgm:pt modelId="{A28A1DA9-5FE0-4939-9073-6BA5AB8FC063}" type="sibTrans" cxnId="{90AB0629-A257-46F6-9814-BCAB5E1883D9}">
      <dgm:prSet/>
      <dgm:spPr/>
      <dgm:t>
        <a:bodyPr/>
        <a:lstStyle/>
        <a:p>
          <a:endParaRPr lang="ru-RU"/>
        </a:p>
      </dgm:t>
    </dgm:pt>
    <dgm:pt modelId="{D61805DC-DFEF-4563-8E74-686A2D01CCAD}">
      <dgm:prSet phldrT="[Текст]" custT="1"/>
      <dgm:spPr/>
      <dgm:t>
        <a:bodyPr/>
        <a:lstStyle/>
        <a:p>
          <a:r>
            <a:rPr lang="ru-RU" sz="2000" b="1" i="1" dirty="0" smtClean="0"/>
            <a:t>Формирование представлений о стандартах нового поколения. </a:t>
          </a:r>
        </a:p>
        <a:p>
          <a:r>
            <a:rPr lang="ru-RU" sz="2000" b="1" i="1" dirty="0" smtClean="0"/>
            <a:t>Внедрение в учебный процесс стандартов нового поколения. 2009-2011 </a:t>
          </a:r>
          <a:r>
            <a:rPr lang="ru-RU" sz="2000" b="1" i="1" dirty="0" err="1" smtClean="0"/>
            <a:t>уч</a:t>
          </a:r>
          <a:r>
            <a:rPr lang="ru-RU" sz="2000" b="1" i="1" dirty="0" smtClean="0"/>
            <a:t>. гг.</a:t>
          </a:r>
          <a:endParaRPr lang="ru-RU" sz="2400" dirty="0"/>
        </a:p>
      </dgm:t>
    </dgm:pt>
    <dgm:pt modelId="{386720AB-7373-4A4C-87E2-A7CDDAF1ED28}" type="parTrans" cxnId="{8E3D7460-F09B-4952-AEA1-831A11D2A343}">
      <dgm:prSet/>
      <dgm:spPr/>
      <dgm:t>
        <a:bodyPr/>
        <a:lstStyle/>
        <a:p>
          <a:endParaRPr lang="ru-RU"/>
        </a:p>
      </dgm:t>
    </dgm:pt>
    <dgm:pt modelId="{96C6ED03-DFB3-4EA2-86A6-C52A195455B4}" type="sibTrans" cxnId="{8E3D7460-F09B-4952-AEA1-831A11D2A343}">
      <dgm:prSet/>
      <dgm:spPr/>
      <dgm:t>
        <a:bodyPr/>
        <a:lstStyle/>
        <a:p>
          <a:endParaRPr lang="ru-RU"/>
        </a:p>
      </dgm:t>
    </dgm:pt>
    <dgm:pt modelId="{D7E730EF-2C9E-47DF-A024-A6811872D877}">
      <dgm:prSet phldrT="[Текст]" custT="1"/>
      <dgm:spPr/>
      <dgm:t>
        <a:bodyPr/>
        <a:lstStyle/>
        <a:p>
          <a:r>
            <a:rPr lang="ru-RU" sz="2400" b="1" i="1" dirty="0" smtClean="0"/>
            <a:t>2 этап </a:t>
          </a:r>
          <a:endParaRPr lang="ru-RU" sz="2400" dirty="0"/>
        </a:p>
      </dgm:t>
    </dgm:pt>
    <dgm:pt modelId="{287DDD85-F8A2-43D8-B986-545979222003}" type="parTrans" cxnId="{0E7D0667-3033-4D16-977C-2DF95624772C}">
      <dgm:prSet/>
      <dgm:spPr/>
      <dgm:t>
        <a:bodyPr/>
        <a:lstStyle/>
        <a:p>
          <a:endParaRPr lang="ru-RU"/>
        </a:p>
      </dgm:t>
    </dgm:pt>
    <dgm:pt modelId="{795C032C-BB87-489B-BF8D-E620071FD7B1}" type="sibTrans" cxnId="{0E7D0667-3033-4D16-977C-2DF95624772C}">
      <dgm:prSet/>
      <dgm:spPr/>
      <dgm:t>
        <a:bodyPr/>
        <a:lstStyle/>
        <a:p>
          <a:endParaRPr lang="ru-RU"/>
        </a:p>
      </dgm:t>
    </dgm:pt>
    <dgm:pt modelId="{C79881C8-162C-4F25-98E6-376C91AEA170}">
      <dgm:prSet phldrT="[Текст]" custT="1"/>
      <dgm:spPr/>
      <dgm:t>
        <a:bodyPr/>
        <a:lstStyle/>
        <a:p>
          <a:r>
            <a:rPr lang="ru-RU" sz="2000" b="1" i="1" dirty="0" smtClean="0"/>
            <a:t>Апробация стандартов нового поколения средствами эффективных педагогических и информационных технологий. 2011-2013 </a:t>
          </a:r>
          <a:r>
            <a:rPr lang="ru-RU" sz="2000" b="1" i="1" dirty="0" err="1" smtClean="0"/>
            <a:t>уч</a:t>
          </a:r>
          <a:r>
            <a:rPr lang="ru-RU" sz="2000" b="1" i="1" dirty="0" smtClean="0"/>
            <a:t>. гг.</a:t>
          </a:r>
          <a:endParaRPr lang="ru-RU" sz="2000" dirty="0"/>
        </a:p>
      </dgm:t>
    </dgm:pt>
    <dgm:pt modelId="{E4F3CD69-BA2B-4725-8040-072D8FE19FB6}" type="parTrans" cxnId="{00B583AB-98DF-49AF-B205-8A4D7EFE5C3A}">
      <dgm:prSet/>
      <dgm:spPr/>
      <dgm:t>
        <a:bodyPr/>
        <a:lstStyle/>
        <a:p>
          <a:endParaRPr lang="ru-RU"/>
        </a:p>
      </dgm:t>
    </dgm:pt>
    <dgm:pt modelId="{FCE4CFC9-F9DC-4CBF-ACCF-B58EEB923498}" type="sibTrans" cxnId="{00B583AB-98DF-49AF-B205-8A4D7EFE5C3A}">
      <dgm:prSet/>
      <dgm:spPr/>
      <dgm:t>
        <a:bodyPr/>
        <a:lstStyle/>
        <a:p>
          <a:endParaRPr lang="ru-RU"/>
        </a:p>
      </dgm:t>
    </dgm:pt>
    <dgm:pt modelId="{AB026717-6F61-4CF7-90A7-ECB8166710AD}">
      <dgm:prSet custT="1"/>
      <dgm:spPr/>
      <dgm:t>
        <a:bodyPr/>
        <a:lstStyle/>
        <a:p>
          <a:r>
            <a:rPr lang="ru-RU" sz="2400" b="1" i="1" dirty="0" smtClean="0"/>
            <a:t>3 этап  </a:t>
          </a:r>
          <a:endParaRPr lang="ru-RU" sz="2400" dirty="0"/>
        </a:p>
      </dgm:t>
    </dgm:pt>
    <dgm:pt modelId="{C116C40E-BE33-4732-84EE-520FC4269B21}" type="parTrans" cxnId="{EEFBA18A-EB0C-42AB-A240-27F7CF3FBEE4}">
      <dgm:prSet/>
      <dgm:spPr/>
      <dgm:t>
        <a:bodyPr/>
        <a:lstStyle/>
        <a:p>
          <a:endParaRPr lang="ru-RU"/>
        </a:p>
      </dgm:t>
    </dgm:pt>
    <dgm:pt modelId="{D65076DF-8B5F-4312-995D-BB8A44E24869}" type="sibTrans" cxnId="{EEFBA18A-EB0C-42AB-A240-27F7CF3FBEE4}">
      <dgm:prSet/>
      <dgm:spPr/>
      <dgm:t>
        <a:bodyPr/>
        <a:lstStyle/>
        <a:p>
          <a:endParaRPr lang="ru-RU"/>
        </a:p>
      </dgm:t>
    </dgm:pt>
    <dgm:pt modelId="{DB0EB378-68BB-4BB5-BFBA-D9A9A075E3B1}">
      <dgm:prSet custT="1"/>
      <dgm:spPr/>
      <dgm:t>
        <a:bodyPr/>
        <a:lstStyle/>
        <a:p>
          <a:r>
            <a:rPr lang="ru-RU" sz="2000" b="1" i="1" dirty="0" smtClean="0"/>
            <a:t>Анализ работы педагогического коллектива. 2013-2014 </a:t>
          </a:r>
          <a:r>
            <a:rPr lang="ru-RU" sz="2000" b="1" i="1" dirty="0" err="1" smtClean="0"/>
            <a:t>уч</a:t>
          </a:r>
          <a:r>
            <a:rPr lang="ru-RU" sz="2000" b="1" i="1" dirty="0" smtClean="0"/>
            <a:t>. гг.. </a:t>
          </a:r>
          <a:endParaRPr lang="ru-RU" sz="2000" dirty="0"/>
        </a:p>
      </dgm:t>
    </dgm:pt>
    <dgm:pt modelId="{D3E0FD7C-5363-4ADE-8B7D-FF2961A4F984}" type="parTrans" cxnId="{68246E2E-BDE4-4B5D-A736-42572706F3EF}">
      <dgm:prSet/>
      <dgm:spPr/>
      <dgm:t>
        <a:bodyPr/>
        <a:lstStyle/>
        <a:p>
          <a:endParaRPr lang="ru-RU"/>
        </a:p>
      </dgm:t>
    </dgm:pt>
    <dgm:pt modelId="{B3628C99-2A86-479C-8C81-3475F6E30BC1}" type="sibTrans" cxnId="{68246E2E-BDE4-4B5D-A736-42572706F3EF}">
      <dgm:prSet/>
      <dgm:spPr/>
      <dgm:t>
        <a:bodyPr/>
        <a:lstStyle/>
        <a:p>
          <a:endParaRPr lang="ru-RU"/>
        </a:p>
      </dgm:t>
    </dgm:pt>
    <dgm:pt modelId="{03806B7B-222E-4FAD-AB91-1CE86874D67D}" type="pres">
      <dgm:prSet presAssocID="{B28B3342-85F8-402F-94F7-091A0240D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8231FD-89FB-4B65-97CB-4CD8D90FEC71}" type="pres">
      <dgm:prSet presAssocID="{4EA65485-C565-41A8-AD46-85B22AE9AA79}" presName="linNode" presStyleCnt="0"/>
      <dgm:spPr/>
    </dgm:pt>
    <dgm:pt modelId="{49BA7EBF-E7EE-4197-B12E-968DA4BD2DAA}" type="pres">
      <dgm:prSet presAssocID="{4EA65485-C565-41A8-AD46-85B22AE9AA79}" presName="parentText" presStyleLbl="node1" presStyleIdx="0" presStyleCnt="3" custScaleX="42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7FA7E-F4CA-41FB-862F-73B6F439111B}" type="pres">
      <dgm:prSet presAssocID="{4EA65485-C565-41A8-AD46-85B22AE9AA79}" presName="descendantText" presStyleLbl="alignAccFollowNode1" presStyleIdx="0" presStyleCnt="3" custScaleX="119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D0C92-09E0-4BFD-9433-31E49D6D8748}" type="pres">
      <dgm:prSet presAssocID="{A28A1DA9-5FE0-4939-9073-6BA5AB8FC063}" presName="sp" presStyleCnt="0"/>
      <dgm:spPr/>
    </dgm:pt>
    <dgm:pt modelId="{3EF75A4D-A39D-41BD-8840-BA8A71D610E1}" type="pres">
      <dgm:prSet presAssocID="{D7E730EF-2C9E-47DF-A024-A6811872D877}" presName="linNode" presStyleCnt="0"/>
      <dgm:spPr/>
    </dgm:pt>
    <dgm:pt modelId="{3CA26FE9-D858-4C53-8117-53DE37AEAEFC}" type="pres">
      <dgm:prSet presAssocID="{D7E730EF-2C9E-47DF-A024-A6811872D877}" presName="parentText" presStyleLbl="node1" presStyleIdx="1" presStyleCnt="3" custScaleX="424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32BB9-272A-47CA-874C-A2927486963C}" type="pres">
      <dgm:prSet presAssocID="{D7E730EF-2C9E-47DF-A024-A6811872D877}" presName="descendantText" presStyleLbl="alignAccFollowNode1" presStyleIdx="1" presStyleCnt="3" custScaleX="119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A576C-AD9E-4C34-80E5-76BA5FBE81E1}" type="pres">
      <dgm:prSet presAssocID="{795C032C-BB87-489B-BF8D-E620071FD7B1}" presName="sp" presStyleCnt="0"/>
      <dgm:spPr/>
    </dgm:pt>
    <dgm:pt modelId="{B9C54030-D51E-400E-8F89-6D2E6C66E056}" type="pres">
      <dgm:prSet presAssocID="{AB026717-6F61-4CF7-90A7-ECB8166710AD}" presName="linNode" presStyleCnt="0"/>
      <dgm:spPr/>
    </dgm:pt>
    <dgm:pt modelId="{E2FFBD79-946F-4B8D-B835-D9D21916E656}" type="pres">
      <dgm:prSet presAssocID="{AB026717-6F61-4CF7-90A7-ECB8166710AD}" presName="parentText" presStyleLbl="node1" presStyleIdx="2" presStyleCnt="3" custScaleX="4198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1F317-9BEB-44C3-B49B-A8B41F5F2996}" type="pres">
      <dgm:prSet presAssocID="{AB026717-6F61-4CF7-90A7-ECB8166710AD}" presName="descendantText" presStyleLbl="alignAccFollowNode1" presStyleIdx="2" presStyleCnt="3" custScaleX="119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E7D0667-3033-4D16-977C-2DF95624772C}" srcId="{B28B3342-85F8-402F-94F7-091A0240D86B}" destId="{D7E730EF-2C9E-47DF-A024-A6811872D877}" srcOrd="1" destOrd="0" parTransId="{287DDD85-F8A2-43D8-B986-545979222003}" sibTransId="{795C032C-BB87-489B-BF8D-E620071FD7B1}"/>
    <dgm:cxn modelId="{68246E2E-BDE4-4B5D-A736-42572706F3EF}" srcId="{AB026717-6F61-4CF7-90A7-ECB8166710AD}" destId="{DB0EB378-68BB-4BB5-BFBA-D9A9A075E3B1}" srcOrd="0" destOrd="0" parTransId="{D3E0FD7C-5363-4ADE-8B7D-FF2961A4F984}" sibTransId="{B3628C99-2A86-479C-8C81-3475F6E30BC1}"/>
    <dgm:cxn modelId="{8C5E12A8-A77D-4E9D-BF2E-A28240ECD4C2}" type="presOf" srcId="{4EA65485-C565-41A8-AD46-85B22AE9AA79}" destId="{49BA7EBF-E7EE-4197-B12E-968DA4BD2DAA}" srcOrd="0" destOrd="0" presId="urn:microsoft.com/office/officeart/2005/8/layout/vList5"/>
    <dgm:cxn modelId="{F63CB2BF-F79D-4A99-81EF-A459B2B95F44}" type="presOf" srcId="{AB026717-6F61-4CF7-90A7-ECB8166710AD}" destId="{E2FFBD79-946F-4B8D-B835-D9D21916E656}" srcOrd="0" destOrd="0" presId="urn:microsoft.com/office/officeart/2005/8/layout/vList5"/>
    <dgm:cxn modelId="{EFB41D2D-ED8A-49CF-AAC5-2AC68FE3FFFD}" type="presOf" srcId="{DB0EB378-68BB-4BB5-BFBA-D9A9A075E3B1}" destId="{4C01F317-9BEB-44C3-B49B-A8B41F5F2996}" srcOrd="0" destOrd="0" presId="urn:microsoft.com/office/officeart/2005/8/layout/vList5"/>
    <dgm:cxn modelId="{269C1557-AA20-4217-AF9D-5CE6393CE705}" type="presOf" srcId="{C79881C8-162C-4F25-98E6-376C91AEA170}" destId="{50132BB9-272A-47CA-874C-A2927486963C}" srcOrd="0" destOrd="0" presId="urn:microsoft.com/office/officeart/2005/8/layout/vList5"/>
    <dgm:cxn modelId="{00B583AB-98DF-49AF-B205-8A4D7EFE5C3A}" srcId="{D7E730EF-2C9E-47DF-A024-A6811872D877}" destId="{C79881C8-162C-4F25-98E6-376C91AEA170}" srcOrd="0" destOrd="0" parTransId="{E4F3CD69-BA2B-4725-8040-072D8FE19FB6}" sibTransId="{FCE4CFC9-F9DC-4CBF-ACCF-B58EEB923498}"/>
    <dgm:cxn modelId="{343AE390-7B83-4758-BDFE-1A50F9D95831}" type="presOf" srcId="{D7E730EF-2C9E-47DF-A024-A6811872D877}" destId="{3CA26FE9-D858-4C53-8117-53DE37AEAEFC}" srcOrd="0" destOrd="0" presId="urn:microsoft.com/office/officeart/2005/8/layout/vList5"/>
    <dgm:cxn modelId="{EEFBA18A-EB0C-42AB-A240-27F7CF3FBEE4}" srcId="{B28B3342-85F8-402F-94F7-091A0240D86B}" destId="{AB026717-6F61-4CF7-90A7-ECB8166710AD}" srcOrd="2" destOrd="0" parTransId="{C116C40E-BE33-4732-84EE-520FC4269B21}" sibTransId="{D65076DF-8B5F-4312-995D-BB8A44E24869}"/>
    <dgm:cxn modelId="{90AB0629-A257-46F6-9814-BCAB5E1883D9}" srcId="{B28B3342-85F8-402F-94F7-091A0240D86B}" destId="{4EA65485-C565-41A8-AD46-85B22AE9AA79}" srcOrd="0" destOrd="0" parTransId="{956DCEA9-9556-494A-81F1-988B8F2A3516}" sibTransId="{A28A1DA9-5FE0-4939-9073-6BA5AB8FC063}"/>
    <dgm:cxn modelId="{A6C96439-6007-4D95-A291-708D5FF1126E}" type="presOf" srcId="{D61805DC-DFEF-4563-8E74-686A2D01CCAD}" destId="{AE77FA7E-F4CA-41FB-862F-73B6F439111B}" srcOrd="0" destOrd="0" presId="urn:microsoft.com/office/officeart/2005/8/layout/vList5"/>
    <dgm:cxn modelId="{8E3D7460-F09B-4952-AEA1-831A11D2A343}" srcId="{4EA65485-C565-41A8-AD46-85B22AE9AA79}" destId="{D61805DC-DFEF-4563-8E74-686A2D01CCAD}" srcOrd="0" destOrd="0" parTransId="{386720AB-7373-4A4C-87E2-A7CDDAF1ED28}" sibTransId="{96C6ED03-DFB3-4EA2-86A6-C52A195455B4}"/>
    <dgm:cxn modelId="{D6525078-5A89-43F1-ACE5-6C4B5CC51AFF}" type="presOf" srcId="{B28B3342-85F8-402F-94F7-091A0240D86B}" destId="{03806B7B-222E-4FAD-AB91-1CE86874D67D}" srcOrd="0" destOrd="0" presId="urn:microsoft.com/office/officeart/2005/8/layout/vList5"/>
    <dgm:cxn modelId="{CF4459B4-0919-47C8-96B7-088EBE3FAB9E}" type="presParOf" srcId="{03806B7B-222E-4FAD-AB91-1CE86874D67D}" destId="{5C8231FD-89FB-4B65-97CB-4CD8D90FEC71}" srcOrd="0" destOrd="0" presId="urn:microsoft.com/office/officeart/2005/8/layout/vList5"/>
    <dgm:cxn modelId="{428E41C6-AA35-49BE-91B8-D76D777E7E8F}" type="presParOf" srcId="{5C8231FD-89FB-4B65-97CB-4CD8D90FEC71}" destId="{49BA7EBF-E7EE-4197-B12E-968DA4BD2DAA}" srcOrd="0" destOrd="0" presId="urn:microsoft.com/office/officeart/2005/8/layout/vList5"/>
    <dgm:cxn modelId="{872504EF-9559-40F5-B4B6-683B09BEE6F7}" type="presParOf" srcId="{5C8231FD-89FB-4B65-97CB-4CD8D90FEC71}" destId="{AE77FA7E-F4CA-41FB-862F-73B6F439111B}" srcOrd="1" destOrd="0" presId="urn:microsoft.com/office/officeart/2005/8/layout/vList5"/>
    <dgm:cxn modelId="{18221487-77C1-4890-8B65-3C957628A2A9}" type="presParOf" srcId="{03806B7B-222E-4FAD-AB91-1CE86874D67D}" destId="{524D0C92-09E0-4BFD-9433-31E49D6D8748}" srcOrd="1" destOrd="0" presId="urn:microsoft.com/office/officeart/2005/8/layout/vList5"/>
    <dgm:cxn modelId="{60F32CAB-683F-4F42-A733-1E15D99CB71F}" type="presParOf" srcId="{03806B7B-222E-4FAD-AB91-1CE86874D67D}" destId="{3EF75A4D-A39D-41BD-8840-BA8A71D610E1}" srcOrd="2" destOrd="0" presId="urn:microsoft.com/office/officeart/2005/8/layout/vList5"/>
    <dgm:cxn modelId="{B965E379-166E-4B8E-B8CE-0B559C8EDA73}" type="presParOf" srcId="{3EF75A4D-A39D-41BD-8840-BA8A71D610E1}" destId="{3CA26FE9-D858-4C53-8117-53DE37AEAEFC}" srcOrd="0" destOrd="0" presId="urn:microsoft.com/office/officeart/2005/8/layout/vList5"/>
    <dgm:cxn modelId="{351C126F-50E3-4C18-B2C2-41224EC66D56}" type="presParOf" srcId="{3EF75A4D-A39D-41BD-8840-BA8A71D610E1}" destId="{50132BB9-272A-47CA-874C-A2927486963C}" srcOrd="1" destOrd="0" presId="urn:microsoft.com/office/officeart/2005/8/layout/vList5"/>
    <dgm:cxn modelId="{F93FB2E5-73E2-4A57-A6B2-097C3E1C64F9}" type="presParOf" srcId="{03806B7B-222E-4FAD-AB91-1CE86874D67D}" destId="{3F2A576C-AD9E-4C34-80E5-76BA5FBE81E1}" srcOrd="3" destOrd="0" presId="urn:microsoft.com/office/officeart/2005/8/layout/vList5"/>
    <dgm:cxn modelId="{B5C83412-A137-433D-B5FB-8FCDCBC67CE9}" type="presParOf" srcId="{03806B7B-222E-4FAD-AB91-1CE86874D67D}" destId="{B9C54030-D51E-400E-8F89-6D2E6C66E056}" srcOrd="4" destOrd="0" presId="urn:microsoft.com/office/officeart/2005/8/layout/vList5"/>
    <dgm:cxn modelId="{1462582E-F6DB-4EE6-B1D6-A5E94614E79D}" type="presParOf" srcId="{B9C54030-D51E-400E-8F89-6D2E6C66E056}" destId="{E2FFBD79-946F-4B8D-B835-D9D21916E656}" srcOrd="0" destOrd="0" presId="urn:microsoft.com/office/officeart/2005/8/layout/vList5"/>
    <dgm:cxn modelId="{3434ECC1-E2B5-4C57-A77C-E45558260F54}" type="presParOf" srcId="{B9C54030-D51E-400E-8F89-6D2E6C66E056}" destId="{4C01F317-9BEB-44C3-B49B-A8B41F5F2996}" srcOrd="1" destOrd="0" presId="urn:microsoft.com/office/officeart/2005/8/layout/vList5"/>
  </dgm:cxnLst>
  <dgm:bg/>
  <dgm:whole>
    <a:ln>
      <a:noFill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83B12-BE45-467E-B450-01A449728147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00CF8-E880-4393-901C-0FB0305008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15593E-E36F-4D5C-BEF0-FCE0231079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Мы сформулировали значимую проблему, которую необходимо решить: Построение системы методической работы. Вы можете меня поправить, что раньше системы не было. Была, но она не предусматривала широкие возможности включения преподавателей и мастеров в управленческую деятельность ( работа в командах при модульном обучении),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Устраняется противоречие между мастерами и преподавателями – Кто важнее? Все в одном модуле, единые требования.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DBC695-660D-4952-B369-1FE04D64D89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857232"/>
            <a:ext cx="8458200" cy="1357322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Конференция работников образовательных учреждений </a:t>
            </a:r>
            <a:endParaRPr lang="ru-RU" dirty="0" smtClean="0"/>
          </a:p>
          <a:p>
            <a:r>
              <a:rPr lang="ru-RU" b="1" dirty="0" smtClean="0"/>
              <a:t>начального и среднего профессионального образования</a:t>
            </a: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«Модернизация сферы профессионального образования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интересах регионального рынка труда»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85728"/>
            <a:ext cx="4786346" cy="562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5715016"/>
            <a:ext cx="7715304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Нужно знать точное направление деятельности (правильный ориентир) … 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14290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Проблемы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57165"/>
            <a:ext cx="5715040" cy="5238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TextBox 5"/>
          <p:cNvSpPr txBox="1"/>
          <p:nvPr/>
        </p:nvSpPr>
        <p:spPr>
          <a:xfrm>
            <a:off x="714348" y="5715016"/>
            <a:ext cx="7715304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800" b="1" dirty="0" smtClean="0"/>
              <a:t>Уметь находить выход из запутанных (неясных) ситуаций…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214290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Проблемы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143800" cy="54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14282" y="6027003"/>
            <a:ext cx="86439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5715016"/>
            <a:ext cx="7715304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Точно знать конечный пункт назначения </a:t>
            </a:r>
          </a:p>
          <a:p>
            <a:pPr algn="ctr"/>
            <a:r>
              <a:rPr lang="ru-RU" sz="2800" b="1" dirty="0" smtClean="0"/>
              <a:t>(цель деятельности)…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2844" y="214290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Проблемы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endParaRPr lang="ru-RU" sz="2000" b="1" dirty="0" smtClean="0">
              <a:latin typeface="Arial" charset="0"/>
              <a:cs typeface="Arial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200024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2844" y="214290"/>
            <a:ext cx="8715436" cy="150810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latin typeface="Arial" charset="0"/>
                <a:cs typeface="Arial" charset="0"/>
              </a:rPr>
              <a:t>Проблема: внедрение ФГОС 3 поколения требует развитие профессиональной компетентности педагогических кадров на более высоком уровне и за ограниченное время.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179388" y="5157788"/>
            <a:ext cx="8713787" cy="1457325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ru-RU" sz="2800">
                <a:solidFill>
                  <a:srgbClr val="3333CC"/>
                </a:solidFill>
                <a:latin typeface="Arial" charset="0"/>
                <a:cs typeface="Arial" charset="0"/>
              </a:rPr>
              <a:t>Внедрение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ru-RU" sz="2800">
                <a:solidFill>
                  <a:srgbClr val="3333CC"/>
                </a:solidFill>
                <a:latin typeface="Arial" charset="0"/>
                <a:cs typeface="Arial" charset="0"/>
              </a:rPr>
              <a:t>практикоориентированных форм обучения: 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ru-RU" sz="2400">
                <a:solidFill>
                  <a:srgbClr val="3333CC"/>
                </a:solidFill>
                <a:latin typeface="Arial" charset="0"/>
                <a:cs typeface="Arial" charset="0"/>
              </a:rPr>
              <a:t>проектирование, моделирование, исследования,</a:t>
            </a:r>
          </a:p>
          <a:p>
            <a:pPr algn="ctr">
              <a:lnSpc>
                <a:spcPct val="70000"/>
              </a:lnSpc>
              <a:buFontTx/>
              <a:buNone/>
            </a:pPr>
            <a:r>
              <a:rPr lang="ru-RU" sz="2400">
                <a:solidFill>
                  <a:srgbClr val="3333CC"/>
                </a:solidFill>
                <a:latin typeface="Arial" charset="0"/>
                <a:cs typeface="Arial" charset="0"/>
              </a:rPr>
              <a:t>деловые игры, тренинги, имитационные занятия и др.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4572000" y="3284538"/>
            <a:ext cx="4249738" cy="1609725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ru-RU" sz="2800">
                <a:solidFill>
                  <a:srgbClr val="3333CC"/>
                </a:solidFill>
                <a:latin typeface="Arial" charset="0"/>
                <a:cs typeface="Arial" charset="0"/>
              </a:rPr>
              <a:t>Создание базы  программ профессиональных модулей и учебных дисциплин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179388" y="3284538"/>
            <a:ext cx="4103687" cy="1609725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ru-RU" sz="2800">
                <a:solidFill>
                  <a:srgbClr val="3333CC"/>
                </a:solidFill>
                <a:latin typeface="Arial" charset="0"/>
                <a:cs typeface="Arial" charset="0"/>
              </a:rPr>
              <a:t>Подготовка кадров к разработке, экспертизе и реализации программ на основе ФГОС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1116013" y="2332038"/>
            <a:ext cx="2232025" cy="6286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ru-RU" sz="2400">
                <a:solidFill>
                  <a:srgbClr val="3333CC"/>
                </a:solidFill>
                <a:latin typeface="Arial" charset="0"/>
                <a:cs typeface="Arial" charset="0"/>
              </a:rPr>
              <a:t>материально-техническое 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3563938" y="2619375"/>
            <a:ext cx="1584325" cy="373063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ru-RU" sz="2400">
                <a:solidFill>
                  <a:srgbClr val="3333CC"/>
                </a:solidFill>
                <a:latin typeface="Arial" charset="0"/>
                <a:cs typeface="Arial" charset="0"/>
              </a:rPr>
              <a:t>кадровое 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647700" y="1827213"/>
            <a:ext cx="2124075" cy="373062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ru-RU" sz="2400">
                <a:solidFill>
                  <a:srgbClr val="3333CC"/>
                </a:solidFill>
                <a:latin typeface="Arial" charset="0"/>
                <a:cs typeface="Arial" charset="0"/>
              </a:rPr>
              <a:t>финансовое 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5365750" y="2332038"/>
            <a:ext cx="2735263" cy="628650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ru-RU" sz="2400">
                <a:solidFill>
                  <a:srgbClr val="3333CC"/>
                </a:solidFill>
                <a:latin typeface="Arial" charset="0"/>
                <a:cs typeface="Arial" charset="0"/>
              </a:rPr>
              <a:t>информационно-методическое 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940425" y="1827213"/>
            <a:ext cx="2808288" cy="373062"/>
          </a:xfrm>
          <a:prstGeom prst="rect">
            <a:avLst/>
          </a:prstGeom>
          <a:solidFill>
            <a:srgbClr val="FFFFCC"/>
          </a:solidFill>
          <a:ln w="25400" algn="ctr">
            <a:solidFill>
              <a:srgbClr val="CC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buFontTx/>
              <a:buNone/>
            </a:pPr>
            <a:r>
              <a:rPr lang="ru-RU" sz="2400">
                <a:solidFill>
                  <a:srgbClr val="3333CC"/>
                </a:solidFill>
                <a:latin typeface="Arial" charset="0"/>
                <a:cs typeface="Arial" charset="0"/>
              </a:rPr>
              <a:t>организационное 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3194050" y="1755775"/>
            <a:ext cx="2386013" cy="474663"/>
          </a:xfrm>
          <a:prstGeom prst="rect">
            <a:avLst/>
          </a:prstGeom>
          <a:solidFill>
            <a:schemeClr val="accent1"/>
          </a:solidFill>
          <a:ln w="25400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FontTx/>
              <a:buNone/>
              <a:defRPr/>
            </a:pPr>
            <a:r>
              <a:rPr lang="ru-RU" sz="26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Обеспечение</a:t>
            </a:r>
          </a:p>
        </p:txBody>
      </p:sp>
      <p:sp>
        <p:nvSpPr>
          <p:cNvPr id="147469" name="Line 16"/>
          <p:cNvSpPr>
            <a:spLocks noChangeShapeType="1"/>
          </p:cNvSpPr>
          <p:nvPr/>
        </p:nvSpPr>
        <p:spPr bwMode="auto">
          <a:xfrm flipV="1">
            <a:off x="5580063" y="2036763"/>
            <a:ext cx="384175" cy="635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470" name="Line 16"/>
          <p:cNvSpPr>
            <a:spLocks noChangeShapeType="1"/>
          </p:cNvSpPr>
          <p:nvPr/>
        </p:nvSpPr>
        <p:spPr bwMode="auto">
          <a:xfrm flipH="1" flipV="1">
            <a:off x="2819400" y="2043113"/>
            <a:ext cx="384175" cy="635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471" name="Line 16"/>
          <p:cNvSpPr>
            <a:spLocks noChangeShapeType="1"/>
          </p:cNvSpPr>
          <p:nvPr/>
        </p:nvSpPr>
        <p:spPr bwMode="auto">
          <a:xfrm rot="-5400000" flipH="1" flipV="1">
            <a:off x="4167187" y="2424113"/>
            <a:ext cx="384175" cy="635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472" name="Line 16"/>
          <p:cNvSpPr>
            <a:spLocks noChangeShapeType="1"/>
          </p:cNvSpPr>
          <p:nvPr/>
        </p:nvSpPr>
        <p:spPr bwMode="auto">
          <a:xfrm rot="-2434214" flipH="1" flipV="1">
            <a:off x="3324225" y="2397125"/>
            <a:ext cx="384175" cy="635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7473" name="Line 16"/>
          <p:cNvSpPr>
            <a:spLocks noChangeShapeType="1"/>
          </p:cNvSpPr>
          <p:nvPr/>
        </p:nvSpPr>
        <p:spPr bwMode="auto">
          <a:xfrm rot="-8075944" flipH="1" flipV="1">
            <a:off x="5024437" y="2376488"/>
            <a:ext cx="384175" cy="6350"/>
          </a:xfrm>
          <a:prstGeom prst="line">
            <a:avLst/>
          </a:prstGeom>
          <a:noFill/>
          <a:ln w="76200">
            <a:solidFill>
              <a:srgbClr val="A5002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28596" y="285728"/>
            <a:ext cx="8143932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 по переходу к ФГОС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нового поколения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7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7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7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7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7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7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47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animBg="1"/>
      <p:bldP spid="147460" grpId="0" animBg="1"/>
      <p:bldP spid="147461" grpId="0" animBg="1"/>
      <p:bldP spid="147463" grpId="0" animBg="1"/>
      <p:bldP spid="147464" grpId="0" animBg="1"/>
      <p:bldP spid="147465" grpId="0" animBg="1"/>
      <p:bldP spid="147466" grpId="0" animBg="1"/>
      <p:bldP spid="147467" grpId="0" animBg="1"/>
      <p:bldP spid="147468" grpId="0" animBg="1"/>
      <p:bldP spid="147469" grpId="0" animBg="1"/>
      <p:bldP spid="147470" grpId="0" animBg="1"/>
      <p:bldP spid="147471" grpId="0" animBg="1"/>
      <p:bldP spid="147472" grpId="0" animBg="1"/>
      <p:bldP spid="1474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endParaRPr lang="ru-RU" sz="31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eaLnBrk="0" hangingPunct="0">
              <a:buFontTx/>
              <a:buAutoNum type="arabicPeriod"/>
            </a:pPr>
            <a:r>
              <a:rPr lang="ru-RU" b="1" dirty="0" smtClean="0"/>
              <a:t>Соответствие нормативной базы образовательного учреждения требованиям ФГОС</a:t>
            </a:r>
          </a:p>
          <a:p>
            <a:pPr eaLnBrk="0" hangingPunct="0">
              <a:buFontTx/>
              <a:buAutoNum type="arabicPeriod"/>
            </a:pPr>
            <a:r>
              <a:rPr lang="ru-RU" b="1" dirty="0" smtClean="0"/>
              <a:t>Наличие Примерной ОПОП по каждой профессии, специальности/ Наличие экспертизы</a:t>
            </a:r>
          </a:p>
          <a:p>
            <a:pPr eaLnBrk="0" hangingPunct="0">
              <a:buFontTx/>
              <a:buAutoNum type="arabicPeriod"/>
            </a:pPr>
            <a:r>
              <a:rPr lang="ru-RU" b="1" dirty="0" smtClean="0"/>
              <a:t>Наличие ОПОП образовательного учреждения</a:t>
            </a:r>
          </a:p>
          <a:p>
            <a:pPr eaLnBrk="0" hangingPunct="0">
              <a:buFontTx/>
              <a:buAutoNum type="arabicPeriod"/>
            </a:pPr>
            <a:r>
              <a:rPr lang="ru-RU" b="1" dirty="0" smtClean="0"/>
              <a:t>Соответствие списка учебников и учебных пособий для СПО/НПО требованиям ФГОС</a:t>
            </a:r>
          </a:p>
          <a:p>
            <a:pPr eaLnBrk="0" hangingPunct="0">
              <a:buFontTx/>
              <a:buAutoNum type="arabicPeriod"/>
            </a:pPr>
            <a:r>
              <a:rPr lang="ru-RU" b="1" dirty="0" smtClean="0"/>
              <a:t>Наличие модели организации образовательного процесса, обеспечивающей вариативность внеурочной деятельности</a:t>
            </a:r>
          </a:p>
          <a:p>
            <a:r>
              <a:rPr lang="ru-RU" b="1" dirty="0" smtClean="0"/>
              <a:t>6. Наличие в плане методической работы ОУ</a:t>
            </a:r>
          </a:p>
          <a:p>
            <a:r>
              <a:rPr lang="ru-RU" b="1" dirty="0" smtClean="0"/>
              <a:t>вопросов введения ФГОС</a:t>
            </a:r>
          </a:p>
          <a:p>
            <a:r>
              <a:rPr lang="ru-RU" b="1" dirty="0" smtClean="0"/>
              <a:t>7. Наличие графиков повышения квалификации педагогов </a:t>
            </a:r>
          </a:p>
          <a:p>
            <a:r>
              <a:rPr lang="ru-RU" b="1" dirty="0" smtClean="0"/>
              <a:t>8. Финансово-экономическое обеспечение введения ФГОС</a:t>
            </a:r>
          </a:p>
          <a:p>
            <a:r>
              <a:rPr lang="ru-RU" b="1" dirty="0" smtClean="0"/>
              <a:t>9. Материально-техническое обеспечение введения ФГОС</a:t>
            </a:r>
            <a:r>
              <a:rPr lang="ru-RU" dirty="0" smtClean="0"/>
              <a:t> </a:t>
            </a:r>
          </a:p>
          <a:p>
            <a:r>
              <a:rPr lang="ru-RU" b="1" dirty="0" smtClean="0"/>
              <a:t>10.</a:t>
            </a:r>
            <a:r>
              <a:rPr lang="ru-RU" dirty="0" smtClean="0"/>
              <a:t> </a:t>
            </a:r>
            <a:r>
              <a:rPr lang="ru-RU" b="1" dirty="0" smtClean="0"/>
              <a:t>Организационное обеспечение введения  ФГОС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6858048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Самооценка готовности ОУ</a:t>
            </a:r>
            <a:b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</a:b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к внедрению ФГОС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571480"/>
            <a:ext cx="7207486" cy="52322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ОУ над внедрением ФГОС СПО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642910" y="1357298"/>
          <a:ext cx="752476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В связи с переходом на ФГОС изданы приказы:</a:t>
            </a:r>
          </a:p>
          <a:p>
            <a:pPr algn="ctr"/>
            <a:endParaRPr lang="ru-RU" b="1" dirty="0" smtClean="0"/>
          </a:p>
          <a:p>
            <a:r>
              <a:rPr lang="ru-RU" b="1" dirty="0" smtClean="0"/>
              <a:t>О переходе ОУ на обучение по ФГОС;</a:t>
            </a:r>
          </a:p>
          <a:p>
            <a:r>
              <a:rPr lang="ru-RU" b="1" dirty="0" smtClean="0"/>
              <a:t>О разработке ОПОП на 2011-2012 учебный год;</a:t>
            </a:r>
          </a:p>
          <a:p>
            <a:r>
              <a:rPr lang="ru-RU" b="1" dirty="0" smtClean="0"/>
              <a:t>Об утверждении ОПОП на 2011-2012 учебный  год</a:t>
            </a:r>
            <a:r>
              <a:rPr lang="ru-RU" b="1" i="1" dirty="0" smtClean="0"/>
              <a:t>;</a:t>
            </a:r>
            <a:endParaRPr lang="ru-RU" b="1" dirty="0" smtClean="0"/>
          </a:p>
          <a:p>
            <a:r>
              <a:rPr lang="ru-RU" b="1" dirty="0" smtClean="0"/>
              <a:t>Об утверждении годового календарного графика учебного процесса;</a:t>
            </a:r>
          </a:p>
          <a:p>
            <a:r>
              <a:rPr lang="ru-RU" b="1" dirty="0" smtClean="0"/>
              <a:t>О проведении внутреннего контроля по реализации ФГОС</a:t>
            </a:r>
            <a:r>
              <a:rPr lang="ru-RU" b="1" i="1" dirty="0" smtClean="0"/>
              <a:t>;</a:t>
            </a:r>
            <a:endParaRPr lang="ru-RU" b="1" dirty="0" smtClean="0"/>
          </a:p>
          <a:p>
            <a:r>
              <a:rPr lang="ru-RU" b="1" dirty="0" smtClean="0"/>
              <a:t>О внесении изменений в должностные инструкции руководящих и педагогических работников в соответствии с ФГОС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00100" y="357166"/>
            <a:ext cx="6743834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Соответствие нормативной базы ОУ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требованиям ФГОС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179388" y="2133600"/>
            <a:ext cx="8816975" cy="1079500"/>
          </a:xfrm>
          <a:prstGeom prst="rect">
            <a:avLst/>
          </a:prstGeom>
          <a:solidFill>
            <a:srgbClr val="FFFFE1"/>
          </a:solidFill>
          <a:ln w="3175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000099"/>
                </a:solidFill>
                <a:latin typeface="Verdana" pitchFamily="34" charset="0"/>
              </a:rPr>
              <a:t>Компетенции</a:t>
            </a:r>
            <a:r>
              <a:rPr lang="ru-RU" sz="32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0099"/>
                </a:solidFill>
                <a:latin typeface="Verdana" pitchFamily="34" charset="0"/>
              </a:rPr>
              <a:t>как результат образования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142875" y="3717925"/>
            <a:ext cx="8893175" cy="1079500"/>
          </a:xfrm>
          <a:prstGeom prst="rect">
            <a:avLst/>
          </a:prstGeom>
          <a:solidFill>
            <a:srgbClr val="FFFFE1"/>
          </a:solidFill>
          <a:ln w="3175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 dirty="0">
                <a:solidFill>
                  <a:srgbClr val="000099"/>
                </a:solidFill>
                <a:latin typeface="Verdana" pitchFamily="34" charset="0"/>
              </a:rPr>
              <a:t>Образовательные технологии</a:t>
            </a:r>
            <a:r>
              <a:rPr lang="ru-RU" sz="2800" b="1" dirty="0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solidFill>
                  <a:srgbClr val="000099"/>
                </a:solidFill>
                <a:latin typeface="Verdana" pitchFamily="34" charset="0"/>
              </a:rPr>
              <a:t>как способ формирования компетенций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147638" y="5300663"/>
            <a:ext cx="8816975" cy="1439862"/>
          </a:xfrm>
          <a:prstGeom prst="rect">
            <a:avLst/>
          </a:prstGeom>
          <a:solidFill>
            <a:srgbClr val="FFFFE1"/>
          </a:solidFill>
          <a:ln w="31750" algn="ctr">
            <a:solidFill>
              <a:srgbClr val="A50021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3600" b="1">
                <a:solidFill>
                  <a:srgbClr val="000099"/>
                </a:solidFill>
                <a:latin typeface="Verdana" pitchFamily="34" charset="0"/>
              </a:rPr>
              <a:t>Оценочные средства</a:t>
            </a:r>
            <a:r>
              <a:rPr lang="ru-RU" sz="2800" b="1">
                <a:solidFill>
                  <a:srgbClr val="000099"/>
                </a:solidFill>
                <a:latin typeface="Verdana" pitchFamily="34" charset="0"/>
              </a:rPr>
              <a:t> 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>
                <a:solidFill>
                  <a:srgbClr val="000099"/>
                </a:solidFill>
                <a:latin typeface="Verdana" pitchFamily="34" charset="0"/>
              </a:rPr>
              <a:t>как инструмент доказательства сформированности компетенций</a:t>
            </a:r>
          </a:p>
        </p:txBody>
      </p:sp>
      <p:sp>
        <p:nvSpPr>
          <p:cNvPr id="36873" name="AutoShape 5"/>
          <p:cNvSpPr>
            <a:spLocks noChangeArrowheads="1"/>
          </p:cNvSpPr>
          <p:nvPr/>
        </p:nvSpPr>
        <p:spPr bwMode="auto">
          <a:xfrm>
            <a:off x="3779838" y="4797425"/>
            <a:ext cx="1368425" cy="539750"/>
          </a:xfrm>
          <a:prstGeom prst="downArrow">
            <a:avLst>
              <a:gd name="adj1" fmla="val 50083"/>
              <a:gd name="adj2" fmla="val 44444"/>
            </a:avLst>
          </a:prstGeom>
          <a:solidFill>
            <a:srgbClr val="000099"/>
          </a:solidFill>
          <a:ln w="31750" algn="ctr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140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36868" name="AutoShape 5"/>
          <p:cNvSpPr>
            <a:spLocks noChangeArrowheads="1"/>
          </p:cNvSpPr>
          <p:nvPr/>
        </p:nvSpPr>
        <p:spPr bwMode="auto">
          <a:xfrm>
            <a:off x="3779838" y="3249613"/>
            <a:ext cx="1368425" cy="539750"/>
          </a:xfrm>
          <a:prstGeom prst="downArrow">
            <a:avLst>
              <a:gd name="adj1" fmla="val 50083"/>
              <a:gd name="adj2" fmla="val 44444"/>
            </a:avLst>
          </a:prstGeom>
          <a:solidFill>
            <a:srgbClr val="000099"/>
          </a:solidFill>
          <a:ln w="31750" algn="ctr">
            <a:solidFill>
              <a:srgbClr val="000099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sz="1400">
              <a:solidFill>
                <a:srgbClr val="A50021"/>
              </a:solidFill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57166"/>
            <a:ext cx="8215370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НОВЫЙ РЕЗУЛЬТАТ – 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СПОСОБЫ ДОСТИЖЕНИЯ И ОЦЕНКИ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36869" grpId="0" animBg="1"/>
      <p:bldP spid="36870" grpId="0" animBg="1"/>
      <p:bldP spid="36873" grpId="0" animBg="1"/>
      <p:bldP spid="368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1625" y="601663"/>
          <a:ext cx="8467725" cy="6335712"/>
        </p:xfrm>
        <a:graphic>
          <a:graphicData uri="http://schemas.openxmlformats.org/presentationml/2006/ole">
            <p:oleObj spid="_x0000_s1026" r:id="rId3" imgW="8474174" imgH="6340390" progId="Excel.Sheet.8">
              <p:embed/>
            </p:oleObj>
          </a:graphicData>
        </a:graphic>
      </p:graphicFrame>
      <p:sp>
        <p:nvSpPr>
          <p:cNvPr id="2051" name="Прямоугольник 3"/>
          <p:cNvSpPr>
            <a:spLocks noChangeArrowheads="1"/>
          </p:cNvSpPr>
          <p:nvPr/>
        </p:nvSpPr>
        <p:spPr bwMode="auto">
          <a:xfrm>
            <a:off x="1403350" y="5373688"/>
            <a:ext cx="6264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«</a:t>
            </a:r>
            <a:r>
              <a:rPr lang="ru-RU" b="1" dirty="0"/>
              <a:t>Успешное ОУ» - опыт которых необходимо обобщать и распространять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/>
          </p:cNvSpPr>
          <p:nvPr/>
        </p:nvSpPr>
        <p:spPr bwMode="auto">
          <a:xfrm>
            <a:off x="0" y="1125538"/>
            <a:ext cx="8929718" cy="5375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82575" algn="ctr">
              <a:defRPr/>
            </a:pPr>
            <a:endParaRPr lang="ru-RU" sz="2400" b="1" i="1" dirty="0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65125" indent="-282575" algn="ctr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Стратегическая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цель:</a:t>
            </a:r>
          </a:p>
          <a:p>
            <a:pPr marL="9525" indent="-9525"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повышение доступности качественного образования, соответствующего требованиям инновационного </a:t>
            </a: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развития экономики</a:t>
            </a: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современным потребностям общества и каждого гражданина</a:t>
            </a:r>
          </a:p>
          <a:p>
            <a:pPr marL="365125" indent="-282575" algn="ctr">
              <a:defRPr/>
            </a:pPr>
            <a:endParaRPr lang="ru-RU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65125" indent="-282575" algn="ctr">
              <a:defRPr/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Приоритетные задачи развития образования: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65125" indent="-282575">
              <a:buFontTx/>
              <a:buChar char="-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обеспечение инновационного характера базового образования в соответствии с требованиями экономики, основанной на знаниях;</a:t>
            </a:r>
          </a:p>
          <a:p>
            <a:pPr marL="365125" indent="-282575">
              <a:buFontTx/>
              <a:buChar char="-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формирование механизмов оценки качества и востребованности образовательных услуг с участием потребителей, участие в международных сопоставительных исследованиях;</a:t>
            </a:r>
          </a:p>
          <a:p>
            <a:pPr marL="365125" indent="-282575">
              <a:buFontTx/>
              <a:buChar char="-"/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модернизация институтов образования как инструментов социального развития;</a:t>
            </a:r>
          </a:p>
          <a:p>
            <a:pPr marL="365125" indent="-282575"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- создание современной системы непрерывного образования, подготовки и переподготовки профессиональных кадров.</a:t>
            </a:r>
            <a:endParaRPr lang="ru-RU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858180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государственной политики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образования до 2020 года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446088" y="657225"/>
          <a:ext cx="8178800" cy="6148388"/>
        </p:xfrm>
        <a:graphic>
          <a:graphicData uri="http://schemas.openxmlformats.org/presentationml/2006/ole">
            <p:oleObj spid="_x0000_s2050" r:id="rId3" imgW="8181541" imgH="6151397" progId="Excel.Sheet.8">
              <p:embed/>
            </p:oleObj>
          </a:graphicData>
        </a:graphic>
      </p:graphicFrame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323850" y="5084763"/>
            <a:ext cx="84963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Рис</a:t>
            </a:r>
            <a:r>
              <a:rPr lang="ru-RU" b="1" dirty="0" smtClean="0"/>
              <a:t>. </a:t>
            </a:r>
            <a:r>
              <a:rPr lang="ru-RU" b="1" dirty="0"/>
              <a:t>«Неэффективное ОУ» - </a:t>
            </a:r>
            <a:r>
              <a:rPr lang="ru-RU" dirty="0"/>
              <a:t>необходимо повышать качество управленческой деятельности и ориентировать на эффективное использование ресурсной базы в образовательном процессе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33363" y="495300"/>
          <a:ext cx="8388350" cy="6311900"/>
        </p:xfrm>
        <a:graphic>
          <a:graphicData uri="http://schemas.openxmlformats.org/presentationml/2006/ole">
            <p:oleObj spid="_x0000_s3074" r:id="rId3" imgW="8394920" imgH="6316003" progId="Excel.Sheet.8">
              <p:embed/>
            </p:oleObj>
          </a:graphicData>
        </a:graphic>
      </p:graphicFrame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827088" y="5084763"/>
            <a:ext cx="77771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/>
              <a:t>Рис. </a:t>
            </a:r>
            <a:r>
              <a:rPr lang="ru-RU" b="1" dirty="0" smtClean="0"/>
              <a:t>«</a:t>
            </a:r>
            <a:r>
              <a:rPr lang="ru-RU" b="1" dirty="0"/>
              <a:t>ОУ - фантом» </a:t>
            </a:r>
            <a:r>
              <a:rPr lang="ru-RU" dirty="0"/>
              <a:t>положительный имидж может сформироваться в случае отсутствия у потребителей альтернативы выбора ОУ.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"/>
          <p:cNvGrpSpPr>
            <a:grpSpLocks/>
          </p:cNvGrpSpPr>
          <p:nvPr/>
        </p:nvGrpSpPr>
        <p:grpSpPr bwMode="auto">
          <a:xfrm>
            <a:off x="1428750" y="1143000"/>
            <a:ext cx="6354763" cy="5513388"/>
            <a:chOff x="1432265" y="857250"/>
            <a:chExt cx="6354445" cy="5513963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932354" y="857250"/>
              <a:ext cx="5286375" cy="642938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</a:rPr>
                <a:t>КЛЮЧЕВЫЕ КОМПЕТЕНЦИИ АБИТУРИЕНТА</a:t>
              </a:r>
            </a:p>
            <a:p>
              <a:pPr algn="ctr">
                <a:defRPr/>
              </a:pPr>
              <a:endParaRPr lang="ru-RU" sz="1200" dirty="0">
                <a:solidFill>
                  <a:schemeClr val="tx1"/>
                </a:solidFill>
              </a:endParaRP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1932354" y="2000250"/>
              <a:ext cx="5303838" cy="1000125"/>
            </a:xfrm>
            <a:prstGeom prst="rect">
              <a:avLst/>
            </a:prstGeom>
            <a:solidFill>
              <a:srgbClr val="0070C0">
                <a:alpha val="54000"/>
              </a:srgb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</a:rPr>
                <a:t>ОБРАЗОВАТЕЛЬНЫЙ  ПРОЦЕСС</a:t>
              </a:r>
            </a:p>
            <a:p>
              <a:pPr algn="ctr">
                <a:defRPr/>
              </a:pPr>
              <a:r>
                <a:rPr lang="ru-RU" dirty="0">
                  <a:solidFill>
                    <a:schemeClr val="tx1"/>
                  </a:solidFill>
                  <a:latin typeface="Arial" pitchFamily="34" charset="0"/>
                </a:rPr>
                <a:t>Условия  формирования  общих и профессиональных   компетенций  будущих специалистов</a:t>
              </a:r>
            </a:p>
            <a:p>
              <a:pPr algn="ctr">
                <a:defRPr/>
              </a:pPr>
              <a:endParaRPr lang="ru-RU" sz="120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718042" y="5786438"/>
              <a:ext cx="5600700" cy="584775"/>
            </a:xfrm>
            <a:prstGeom prst="rect">
              <a:avLst/>
            </a:prstGeom>
            <a:solidFill>
              <a:srgbClr val="0070C0">
                <a:alpha val="52000"/>
              </a:srgbClr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</a:rPr>
                <a:t>ОБЪЕКТЫ ПРОФЕССИОНАЛЬНОЙ </a:t>
              </a:r>
            </a:p>
            <a:p>
              <a:pPr algn="ctr">
                <a:defRPr/>
              </a:pPr>
              <a:r>
                <a:rPr lang="ru-RU" sz="1600" b="1" dirty="0">
                  <a:solidFill>
                    <a:schemeClr val="tx1"/>
                  </a:solidFill>
                  <a:latin typeface="Arial" pitchFamily="34" charset="0"/>
                </a:rPr>
                <a:t>ДЕЯТЕЛЬНОСТИ ВЫПУСКНИКОВ</a:t>
              </a:r>
            </a:p>
          </p:txBody>
        </p:sp>
        <p:cxnSp>
          <p:nvCxnSpPr>
            <p:cNvPr id="23565" name="Прямая со стрелкой 19"/>
            <p:cNvCxnSpPr>
              <a:cxnSpLocks noChangeShapeType="1"/>
            </p:cNvCxnSpPr>
            <p:nvPr/>
          </p:nvCxnSpPr>
          <p:spPr bwMode="auto">
            <a:xfrm rot="16200000" flipH="1">
              <a:off x="4329113" y="1746250"/>
              <a:ext cx="500062" cy="793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66" name="Прямая со стрелкой 21"/>
            <p:cNvCxnSpPr>
              <a:cxnSpLocks noChangeShapeType="1"/>
            </p:cNvCxnSpPr>
            <p:nvPr/>
          </p:nvCxnSpPr>
          <p:spPr bwMode="auto">
            <a:xfrm flipH="1">
              <a:off x="4583113" y="3014663"/>
              <a:ext cx="1587" cy="347662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67" name="Прямая со стрелкой 23"/>
            <p:cNvCxnSpPr>
              <a:cxnSpLocks noChangeShapeType="1"/>
            </p:cNvCxnSpPr>
            <p:nvPr/>
          </p:nvCxnSpPr>
          <p:spPr bwMode="auto">
            <a:xfrm rot="10800000" flipV="1">
              <a:off x="2974975" y="4222750"/>
              <a:ext cx="493713" cy="2825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68" name="Прямая со стрелкой 25"/>
            <p:cNvCxnSpPr>
              <a:cxnSpLocks noChangeShapeType="1"/>
            </p:cNvCxnSpPr>
            <p:nvPr/>
          </p:nvCxnSpPr>
          <p:spPr bwMode="auto">
            <a:xfrm>
              <a:off x="5702300" y="4222750"/>
              <a:ext cx="541338" cy="277813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69" name="Прямая со стрелкой 27"/>
            <p:cNvCxnSpPr>
              <a:cxnSpLocks noChangeShapeType="1"/>
            </p:cNvCxnSpPr>
            <p:nvPr/>
          </p:nvCxnSpPr>
          <p:spPr bwMode="auto">
            <a:xfrm rot="16200000" flipH="1">
              <a:off x="3017838" y="5272088"/>
              <a:ext cx="428625" cy="600075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570" name="Прямая со стрелкой 29"/>
            <p:cNvCxnSpPr>
              <a:cxnSpLocks noChangeShapeType="1"/>
            </p:cNvCxnSpPr>
            <p:nvPr/>
          </p:nvCxnSpPr>
          <p:spPr bwMode="auto">
            <a:xfrm rot="5400000">
              <a:off x="5724525" y="5137151"/>
              <a:ext cx="441325" cy="882650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432265" y="4500570"/>
              <a:ext cx="6354445" cy="862233"/>
              <a:chOff x="1207" y="9774"/>
              <a:chExt cx="10007" cy="1559"/>
            </a:xfrm>
            <a:solidFill>
              <a:srgbClr val="00B0F0"/>
            </a:solidFill>
          </p:grpSpPr>
          <p:sp>
            <p:nvSpPr>
              <p:cNvPr id="20" name="Text Box 13"/>
              <p:cNvSpPr txBox="1">
                <a:spLocks noChangeArrowheads="1"/>
              </p:cNvSpPr>
              <p:nvPr/>
            </p:nvSpPr>
            <p:spPr bwMode="auto">
              <a:xfrm>
                <a:off x="1207" y="9783"/>
                <a:ext cx="4860" cy="1550"/>
              </a:xfrm>
              <a:prstGeom prst="rect">
                <a:avLst/>
              </a:prstGeom>
              <a:solidFill>
                <a:srgbClr val="92D050">
                  <a:alpha val="75000"/>
                </a:srgbClr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Arial" pitchFamily="34" charset="0"/>
                  </a:rPr>
                  <a:t>ПРОФЕССИОНАЛЬНЫЕ</a:t>
                </a:r>
              </a:p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Arial" pitchFamily="34" charset="0"/>
                  </a:rPr>
                  <a:t>КОМПЕТЕНЦИИ</a:t>
                </a:r>
              </a:p>
            </p:txBody>
          </p:sp>
          <p:sp>
            <p:nvSpPr>
              <p:cNvPr id="21" name="Text Box 14"/>
              <p:cNvSpPr txBox="1">
                <a:spLocks noChangeArrowheads="1"/>
              </p:cNvSpPr>
              <p:nvPr/>
            </p:nvSpPr>
            <p:spPr bwMode="auto">
              <a:xfrm>
                <a:off x="6354" y="9774"/>
                <a:ext cx="4860" cy="1526"/>
              </a:xfrm>
              <a:prstGeom prst="rect">
                <a:avLst/>
              </a:prstGeom>
              <a:solidFill>
                <a:srgbClr val="92D050">
                  <a:alpha val="75000"/>
                </a:srgbClr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Arial" pitchFamily="34" charset="0"/>
                  </a:rPr>
                  <a:t>ОБЩИЕ </a:t>
                </a:r>
              </a:p>
              <a:p>
                <a:pPr algn="ctr">
                  <a:defRPr/>
                </a:pPr>
                <a:r>
                  <a:rPr lang="ru-RU" sz="1600" b="1" dirty="0">
                    <a:solidFill>
                      <a:schemeClr val="tx1"/>
                    </a:solidFill>
                    <a:latin typeface="Arial" pitchFamily="34" charset="0"/>
                  </a:rPr>
                  <a:t>КОМПЕТЕНЦИИ</a:t>
                </a:r>
              </a:p>
              <a:p>
                <a:pPr algn="ctr">
                  <a:defRPr/>
                </a:pPr>
                <a:endParaRPr lang="ru-RU" sz="1200" dirty="0">
                  <a:solidFill>
                    <a:schemeClr val="tx1"/>
                  </a:solidFill>
                  <a:latin typeface="Arial" pitchFamily="34" charset="0"/>
                </a:endParaRPr>
              </a:p>
            </p:txBody>
          </p:sp>
        </p:grp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932113" y="3357563"/>
              <a:ext cx="3157537" cy="1000125"/>
              <a:chOff x="3711" y="5587"/>
              <a:chExt cx="5760" cy="2140"/>
            </a:xfrm>
          </p:grpSpPr>
          <p:sp>
            <p:nvSpPr>
              <p:cNvPr id="18" name="Oval 10"/>
              <p:cNvSpPr>
                <a:spLocks noChangeArrowheads="1"/>
              </p:cNvSpPr>
              <p:nvPr/>
            </p:nvSpPr>
            <p:spPr bwMode="auto">
              <a:xfrm>
                <a:off x="3711" y="5587"/>
                <a:ext cx="5760" cy="2140"/>
              </a:xfrm>
              <a:prstGeom prst="ellipse">
                <a:avLst/>
              </a:prstGeom>
              <a:solidFill>
                <a:srgbClr val="660066">
                  <a:alpha val="54000"/>
                </a:srgbClr>
              </a:solidFill>
              <a:ln>
                <a:headEnd/>
                <a:tailEnd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ru-RU" sz="1200"/>
              </a:p>
            </p:txBody>
          </p:sp>
          <p:sp>
            <p:nvSpPr>
              <p:cNvPr id="23576" name="Text Box 11"/>
              <p:cNvSpPr txBox="1">
                <a:spLocks noChangeArrowheads="1"/>
              </p:cNvSpPr>
              <p:nvPr/>
            </p:nvSpPr>
            <p:spPr bwMode="auto">
              <a:xfrm>
                <a:off x="3865" y="6036"/>
                <a:ext cx="5580" cy="10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ru-RU" sz="1800" b="1"/>
                  <a:t>КОМПЕТЕНТНЫЙ СПЕЦИАЛИСТ</a:t>
                </a:r>
                <a:endParaRPr lang="ru-RU" sz="1200"/>
              </a:p>
            </p:txBody>
          </p:sp>
        </p:grpSp>
      </p:grpSp>
      <p:sp>
        <p:nvSpPr>
          <p:cNvPr id="19" name="TextBox 18"/>
          <p:cNvSpPr txBox="1"/>
          <p:nvPr/>
        </p:nvSpPr>
        <p:spPr>
          <a:xfrm>
            <a:off x="357158" y="285728"/>
            <a:ext cx="8358246" cy="52322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МОДЕЛЬ СПЕЦИАЛИСТА</a:t>
            </a:r>
            <a:endParaRPr lang="ru-RU" sz="2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C:\Documents and Settings\РИО\Рабочий стол\през\100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602"/>
          <a:stretch>
            <a:fillRect/>
          </a:stretch>
        </p:blipFill>
        <p:spPr bwMode="auto">
          <a:xfrm>
            <a:off x="214282" y="500042"/>
            <a:ext cx="8685391" cy="564360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500034" y="142852"/>
            <a:ext cx="2831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Привычное сегодня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Documents and Settings\РИО\Рабочий стол\през\74287340zu6__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619473" cy="624796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28596" y="285728"/>
            <a:ext cx="37604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Перспективы завтрашнего дня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Прямоугольник 3"/>
          <p:cNvSpPr>
            <a:spLocks noChangeArrowheads="1"/>
          </p:cNvSpPr>
          <p:nvPr/>
        </p:nvSpPr>
        <p:spPr bwMode="auto">
          <a:xfrm>
            <a:off x="214313" y="2205038"/>
            <a:ext cx="8929687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/>
              <a:t>«</a:t>
            </a:r>
            <a:r>
              <a:rPr lang="ru-RU" sz="2800" b="1" dirty="0"/>
              <a:t>Качество образования </a:t>
            </a:r>
            <a:r>
              <a:rPr lang="ru-RU" sz="2800" dirty="0"/>
              <a:t>– комплексная характеристика образования, выражающая степень его соответствия </a:t>
            </a:r>
            <a:r>
              <a:rPr lang="ru-RU" sz="2800" b="1" i="1" dirty="0"/>
              <a:t>федеральным государственным образовательным стандартам, </a:t>
            </a:r>
            <a:r>
              <a:rPr lang="ru-RU" sz="2800" dirty="0"/>
              <a:t>федеральным государственным требованиям (образовательным стандартам и требованиям, устанавливаемым университетами) и (или) </a:t>
            </a:r>
            <a:r>
              <a:rPr lang="ru-RU" sz="2800" b="1" i="1" dirty="0"/>
              <a:t>потребностям заказчика образовательных услуг, </a:t>
            </a:r>
            <a:r>
              <a:rPr lang="ru-RU" sz="2800" b="1" i="1" u="sng" dirty="0"/>
              <a:t>социальным и личностным ожиданиям человека</a:t>
            </a:r>
            <a:r>
              <a:rPr lang="ru-RU" sz="2800" dirty="0"/>
              <a:t>».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107950" y="6381750"/>
            <a:ext cx="691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Информация от 24.10.2011 с: </a:t>
            </a:r>
            <a:r>
              <a:rPr lang="en-US"/>
              <a:t>http://mon.gov.ru/dok/proj/7786/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858180" cy="147732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закона об образовании РФ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(на 14 октября 2011 года, версия 3.0.2)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 «Основные понятия» Пункт 6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это способность образовательного процесса удовлетворять потребности организаций, учреждений, общества и государства в квалифицированных кадрах, а также удовлетворять потребности обучающихся в таком уровне знаний, умений и навыков, который позволит им быть востребованными профессиональной средой, успешно адаптироваться в социальной жизни, быть полезными обществу и государству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642918"/>
            <a:ext cx="7858180" cy="52322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образования -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643050"/>
            <a:ext cx="8429684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/>
              <a:t>	комплексное, целенаправленное, скоординированное воздействие как на процесс  в целом, так и на основные его элементы с целью достижения наибольшего соответствия параметров его функционирования и результатов необходимым требованиям, нормам, стандартам</a:t>
            </a:r>
            <a:r>
              <a:rPr lang="ru-RU" sz="2800" b="1" dirty="0" smtClean="0">
                <a:solidFill>
                  <a:srgbClr val="9933FF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57290" y="571480"/>
            <a:ext cx="6643702" cy="52322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качеством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571472" y="1214422"/>
            <a:ext cx="8072437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latin typeface="Eras Bold ITC" pitchFamily="34" charset="0"/>
            </a:endParaRPr>
          </a:p>
          <a:p>
            <a:pPr algn="ctr">
              <a:defRPr/>
            </a:pPr>
            <a:endParaRPr lang="ru-RU" b="1">
              <a:solidFill>
                <a:srgbClr val="FF9900"/>
              </a:solidFill>
            </a:endParaRPr>
          </a:p>
          <a:p>
            <a:pPr algn="just" eaLnBrk="0" hangingPunct="0">
              <a:spcAft>
                <a:spcPts val="600"/>
              </a:spcAft>
              <a:defRPr/>
            </a:pPr>
            <a:endParaRPr lang="ru-RU" sz="160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Номер слайда 9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FB90EB3-AAFC-4C9D-9FB8-19A44ABE26B2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52236" name="Rectangle 12"/>
          <p:cNvSpPr>
            <a:spLocks noChangeArrowheads="1"/>
          </p:cNvSpPr>
          <p:nvPr/>
        </p:nvSpPr>
        <p:spPr bwMode="auto">
          <a:xfrm>
            <a:off x="1187450" y="1484313"/>
            <a:ext cx="6840538" cy="576262"/>
          </a:xfrm>
          <a:prstGeom prst="rect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Федеральные органы государственной власти</a:t>
            </a:r>
          </a:p>
        </p:txBody>
      </p:sp>
      <p:sp>
        <p:nvSpPr>
          <p:cNvPr id="3082" name="Rectangle 13"/>
          <p:cNvSpPr>
            <a:spLocks noChangeArrowheads="1"/>
          </p:cNvSpPr>
          <p:nvPr/>
        </p:nvSpPr>
        <p:spPr bwMode="auto">
          <a:xfrm>
            <a:off x="1187450" y="2565400"/>
            <a:ext cx="6840538" cy="6477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latin typeface="Tahoma" pitchFamily="34" charset="0"/>
              </a:rPr>
              <a:t>Органы государственной власти субъектов </a:t>
            </a:r>
          </a:p>
          <a:p>
            <a:pPr algn="ctr"/>
            <a:r>
              <a:rPr lang="ru-RU" b="1">
                <a:latin typeface="Tahoma" pitchFamily="34" charset="0"/>
              </a:rPr>
              <a:t>Российской Федерации</a:t>
            </a:r>
          </a:p>
        </p:txBody>
      </p:sp>
      <p:sp>
        <p:nvSpPr>
          <p:cNvPr id="52238" name="Rectangle 14"/>
          <p:cNvSpPr>
            <a:spLocks noChangeArrowheads="1"/>
          </p:cNvSpPr>
          <p:nvPr/>
        </p:nvSpPr>
        <p:spPr bwMode="auto">
          <a:xfrm>
            <a:off x="4932363" y="3789363"/>
            <a:ext cx="3671887" cy="10080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Органы местного</a:t>
            </a:r>
          </a:p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самоуправления</a:t>
            </a:r>
          </a:p>
        </p:txBody>
      </p:sp>
      <p:sp>
        <p:nvSpPr>
          <p:cNvPr id="52239" name="Rectangle 15"/>
          <p:cNvSpPr>
            <a:spLocks noChangeArrowheads="1"/>
          </p:cNvSpPr>
          <p:nvPr/>
        </p:nvSpPr>
        <p:spPr bwMode="auto">
          <a:xfrm>
            <a:off x="1331913" y="4797425"/>
            <a:ext cx="3095625" cy="1368425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Учреждения 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профессионального</a:t>
            </a:r>
          </a:p>
          <a:p>
            <a:pPr algn="ctr">
              <a:defRPr/>
            </a:pPr>
            <a:r>
              <a:rPr lang="ru-RU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</p:txBody>
      </p:sp>
      <p:sp>
        <p:nvSpPr>
          <p:cNvPr id="3085" name="Line 16"/>
          <p:cNvSpPr>
            <a:spLocks noChangeShapeType="1"/>
          </p:cNvSpPr>
          <p:nvPr/>
        </p:nvSpPr>
        <p:spPr bwMode="auto">
          <a:xfrm>
            <a:off x="4356100" y="20605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7"/>
          <p:cNvSpPr>
            <a:spLocks noChangeShapeType="1"/>
          </p:cNvSpPr>
          <p:nvPr/>
        </p:nvSpPr>
        <p:spPr bwMode="auto">
          <a:xfrm>
            <a:off x="2700338" y="3213100"/>
            <a:ext cx="0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8"/>
          <p:cNvSpPr>
            <a:spLocks noChangeShapeType="1"/>
          </p:cNvSpPr>
          <p:nvPr/>
        </p:nvSpPr>
        <p:spPr bwMode="auto">
          <a:xfrm>
            <a:off x="6659563" y="3213100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9"/>
          <p:cNvSpPr>
            <a:spLocks noChangeShapeType="1"/>
          </p:cNvSpPr>
          <p:nvPr/>
        </p:nvSpPr>
        <p:spPr bwMode="auto">
          <a:xfrm>
            <a:off x="6659563" y="350043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20"/>
          <p:cNvSpPr>
            <a:spLocks noChangeShapeType="1"/>
          </p:cNvSpPr>
          <p:nvPr/>
        </p:nvSpPr>
        <p:spPr bwMode="auto">
          <a:xfrm>
            <a:off x="6659563" y="371633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21"/>
          <p:cNvSpPr>
            <a:spLocks noChangeShapeType="1"/>
          </p:cNvSpPr>
          <p:nvPr/>
        </p:nvSpPr>
        <p:spPr bwMode="auto">
          <a:xfrm flipH="1">
            <a:off x="6588125" y="4797425"/>
            <a:ext cx="144463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23"/>
          <p:cNvSpPr>
            <a:spLocks noChangeShapeType="1"/>
          </p:cNvSpPr>
          <p:nvPr/>
        </p:nvSpPr>
        <p:spPr bwMode="auto">
          <a:xfrm flipH="1">
            <a:off x="6227763" y="4941888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24"/>
          <p:cNvSpPr>
            <a:spLocks noChangeShapeType="1"/>
          </p:cNvSpPr>
          <p:nvPr/>
        </p:nvSpPr>
        <p:spPr bwMode="auto">
          <a:xfrm flipH="1">
            <a:off x="5867400" y="5157788"/>
            <a:ext cx="217488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25"/>
          <p:cNvSpPr>
            <a:spLocks noChangeShapeType="1"/>
          </p:cNvSpPr>
          <p:nvPr/>
        </p:nvSpPr>
        <p:spPr bwMode="auto">
          <a:xfrm flipH="1">
            <a:off x="5508625" y="5373688"/>
            <a:ext cx="2159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>
            <a:off x="4427538" y="55895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5003800" y="5589588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428596" y="285729"/>
            <a:ext cx="8143932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Государственная политика в сфере профессионального образования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472" y="1142984"/>
            <a:ext cx="835824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– политика в области среднего профессионального образования, направленная на повышение его качества;</a:t>
            </a:r>
          </a:p>
          <a:p>
            <a:endParaRPr lang="ru-RU" sz="1100" b="1" dirty="0" smtClean="0"/>
          </a:p>
          <a:p>
            <a:r>
              <a:rPr lang="ru-RU" sz="2000" b="1" dirty="0" smtClean="0"/>
              <a:t> – установленные и признанные обществом и государством критерии, нормативы, стандарты качества образования;</a:t>
            </a:r>
          </a:p>
          <a:p>
            <a:endParaRPr lang="ru-RU" sz="1100" b="1" dirty="0" smtClean="0"/>
          </a:p>
          <a:p>
            <a:r>
              <a:rPr lang="ru-RU" sz="2000" b="1" dirty="0" smtClean="0"/>
              <a:t> – объективные условия, способствующие достижению определённого качества образования, то есть высокий уровень подготовки преподавателей и студентов, качество учебных программ, дидактических и методических материалов, развитие современной материально-технической, социально-бытовой и информационной инфраструктуры ОУ СПО;</a:t>
            </a:r>
          </a:p>
          <a:p>
            <a:endParaRPr lang="ru-RU" sz="1100" b="1" dirty="0" smtClean="0"/>
          </a:p>
          <a:p>
            <a:r>
              <a:rPr lang="ru-RU" sz="2000" b="1" dirty="0" smtClean="0"/>
              <a:t>– инновационные технологии организации учебного и воспитательного процессов,  а также методы оценки качества обучения на различных этапах;</a:t>
            </a:r>
          </a:p>
          <a:p>
            <a:endParaRPr lang="ru-RU" sz="1100" b="1" dirty="0" smtClean="0"/>
          </a:p>
          <a:p>
            <a:r>
              <a:rPr lang="ru-RU" sz="2000" b="1" dirty="0" smtClean="0"/>
              <a:t>– механизмы и инструменты управления и самоуправления с позиций качества.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500042"/>
            <a:ext cx="6929486" cy="52322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Подсистемы обеспечения качества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287338" y="2285992"/>
            <a:ext cx="8856662" cy="3816350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1) </a:t>
            </a:r>
            <a:r>
              <a:rPr lang="ru-RU" sz="2400" b="1" dirty="0" smtClean="0"/>
              <a:t>требования к результатам </a:t>
            </a:r>
            <a:r>
              <a:rPr lang="ru-RU" sz="2400" dirty="0" smtClean="0"/>
              <a:t>освоения основных образовательных программ;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endParaRPr lang="ru-RU" sz="2400" dirty="0" smtClean="0"/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>2) </a:t>
            </a:r>
            <a:r>
              <a:rPr lang="ru-RU" sz="2400" b="1" dirty="0" smtClean="0"/>
              <a:t>требования к структуре </a:t>
            </a:r>
            <a:r>
              <a:rPr lang="ru-RU" sz="2400" dirty="0" smtClean="0"/>
              <a:t>основных образовательных программ;</a:t>
            </a:r>
          </a:p>
          <a:p>
            <a:pPr marL="0" indent="0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3) </a:t>
            </a:r>
            <a:r>
              <a:rPr lang="ru-RU" sz="2400" b="1" dirty="0" smtClean="0"/>
              <a:t>требования к условиям </a:t>
            </a:r>
            <a:r>
              <a:rPr lang="ru-RU" sz="2400" dirty="0" smtClean="0"/>
              <a:t>реализации основных образовательных программ.</a:t>
            </a:r>
            <a:br>
              <a:rPr lang="ru-RU" sz="2400" dirty="0" smtClean="0"/>
            </a:br>
            <a:endParaRPr lang="ru-RU" sz="2400" dirty="0" smtClean="0"/>
          </a:p>
        </p:txBody>
      </p:sp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323850" y="6308725"/>
            <a:ext cx="6911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Информация от 24.10.2011 с: </a:t>
            </a:r>
            <a:r>
              <a:rPr lang="en-US"/>
              <a:t>http://mon.gov.ru/dok/fgos/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642918"/>
            <a:ext cx="8143932" cy="138499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Федеральным законом № 309-ФЗ от 01.12.2007, утверждена структура ФГОС согласно которой каждый стандарт включает 3 вида требований: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179388" y="2060575"/>
            <a:ext cx="8569325" cy="38163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		</a:t>
            </a:r>
            <a:r>
              <a:rPr lang="ru-RU" sz="3000" dirty="0" smtClean="0"/>
              <a:t> </a:t>
            </a:r>
            <a:r>
              <a:rPr lang="ru-RU" sz="3000" b="1" dirty="0" smtClean="0"/>
              <a:t>совокупность требований обязательных при реализации </a:t>
            </a:r>
            <a:r>
              <a:rPr lang="ru-RU" sz="3000" b="1" i="1" dirty="0" smtClean="0"/>
              <a:t>основной профессиональной образовательной программы </a:t>
            </a:r>
            <a:r>
              <a:rPr lang="ru-RU" sz="3000" b="1" dirty="0" smtClean="0"/>
              <a:t>(ОПОП) по профессии/специальности, всеми ОУ профессионального образования на территории РФ имеющими право на реализацию ОПОП по профессии/специальности </a:t>
            </a:r>
            <a:r>
              <a:rPr lang="ru-RU" sz="2200" b="1" dirty="0" smtClean="0"/>
              <a:t>(т.е. при наличии  у ОУ соответствующей лицензии, имеющих государственную аккредитацию).</a:t>
            </a: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>
            <a:off x="323850" y="6165850"/>
            <a:ext cx="6911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Информация от 20.09.2011 с: </a:t>
            </a:r>
            <a:r>
              <a:rPr lang="en-US"/>
              <a:t>http://mon.gov.ru/dok/fgos/</a:t>
            </a:r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0034" y="642918"/>
            <a:ext cx="8143932" cy="95410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начального и среднего 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профессионального образования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8A79743403C4846BB8AAC4AF6A05713" ma:contentTypeVersion="49" ma:contentTypeDescription="Создание документа." ma:contentTypeScope="" ma:versionID="17806dd193811fef1be15b4d95865240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e0543cb00616bf6865b25eef16142a79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Муниципалитет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Муниципалитет" ma:index="8" nillable="true" ma:displayName="Муниципалитет" ma:list="{583966a8-86ba-4b4b-b2db-c7518df76d9e}" ma:internalName="_x041c__x0443__x043d__x0438__x0446__x0438__x043f__x0430__x043b__x0438__x0442__x0435__x0442_" ma:showField="Title" ma:web="4a252ca3-5a62-4c1c-90a6-29f4710e47f8">
      <xsd:simpleType>
        <xsd:restriction base="dms:Lookup"/>
      </xsd:simple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Муниципалитет xmlns="4a252ca3-5a62-4c1c-90a6-29f4710e47f8" xsi:nil="true"/>
    <_dlc_DocId xmlns="4a252ca3-5a62-4c1c-90a6-29f4710e47f8">AWJJH2MPE6E2-877991195-18</_dlc_DocId>
    <_dlc_DocIdUrl xmlns="4a252ca3-5a62-4c1c-90a6-29f4710e47f8">
      <Url>http://edu-sps.koiro.local/koiro/CROS/fros/KRPO/_layouts/15/DocIdRedir.aspx?ID=AWJJH2MPE6E2-877991195-18</Url>
      <Description>AWJJH2MPE6E2-877991195-18</Description>
    </_dlc_DocIdUrl>
  </documentManagement>
</p:properties>
</file>

<file path=customXml/itemProps1.xml><?xml version="1.0" encoding="utf-8"?>
<ds:datastoreItem xmlns:ds="http://schemas.openxmlformats.org/officeDocument/2006/customXml" ds:itemID="{DEDC2728-31F8-4929-98A7-06FCF811BE00}"/>
</file>

<file path=customXml/itemProps2.xml><?xml version="1.0" encoding="utf-8"?>
<ds:datastoreItem xmlns:ds="http://schemas.openxmlformats.org/officeDocument/2006/customXml" ds:itemID="{92D57A29-1CE7-42E7-9142-342DE73FD5CB}"/>
</file>

<file path=customXml/itemProps3.xml><?xml version="1.0" encoding="utf-8"?>
<ds:datastoreItem xmlns:ds="http://schemas.openxmlformats.org/officeDocument/2006/customXml" ds:itemID="{36C3F8C1-2170-45CF-AFC5-0BE261682976}"/>
</file>

<file path=customXml/itemProps4.xml><?xml version="1.0" encoding="utf-8"?>
<ds:datastoreItem xmlns:ds="http://schemas.openxmlformats.org/officeDocument/2006/customXml" ds:itemID="{46D670A7-97CD-498E-880E-84CE41A6638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</TotalTime>
  <Words>918</Words>
  <PresentationFormat>Экран (4:3)</PresentationFormat>
  <Paragraphs>151</Paragraphs>
  <Slides>24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6" baseType="lpstr">
      <vt:lpstr>Трек</vt:lpstr>
      <vt:lpstr>Лист Microsoft Office Excel 97-2003</vt:lpstr>
      <vt:lpstr>«Модернизация сферы профессионального образования  в интересах регионального рынка труда»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мониторинга карт самооценки готовности  ОУ к внедрению ФГОС</dc:title>
  <cp:lastModifiedBy>admin</cp:lastModifiedBy>
  <cp:revision>76</cp:revision>
  <dcterms:modified xsi:type="dcterms:W3CDTF">2012-08-22T19:49:26Z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0x010100A8A79743403C4846BB8AAC4AF6A05713</vt:lpwstr>
  </property>
  <property fmtid="{D5CDD505-2E9C-101B-9397-08002B2CF9AE}" pid="3" name="_dlc_DocIdItemGuid">
    <vt:lpwstr>376a455d-ca09-4588-bef0-924daa0a6f3f</vt:lpwstr>
  </property>
</Properties>
</file>